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286" r:id="rId4"/>
    <p:sldId id="288" r:id="rId5"/>
    <p:sldId id="301" r:id="rId6"/>
    <p:sldId id="302" r:id="rId7"/>
    <p:sldId id="304" r:id="rId8"/>
    <p:sldId id="305" r:id="rId9"/>
    <p:sldId id="306" r:id="rId10"/>
    <p:sldId id="291" r:id="rId11"/>
    <p:sldId id="290" r:id="rId12"/>
    <p:sldId id="307" r:id="rId13"/>
    <p:sldId id="308" r:id="rId14"/>
    <p:sldId id="309" r:id="rId15"/>
    <p:sldId id="296" r:id="rId16"/>
    <p:sldId id="295" r:id="rId17"/>
    <p:sldId id="29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3729"/>
    <a:srgbClr val="654E3B"/>
    <a:srgbClr val="F2F2F2"/>
    <a:srgbClr val="8B735E"/>
    <a:srgbClr val="DBD8BB"/>
    <a:srgbClr val="D1CDA7"/>
    <a:srgbClr val="27170A"/>
    <a:srgbClr val="A28D7B"/>
    <a:srgbClr val="C8BCAC"/>
    <a:srgbClr val="B69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3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952EC-127B-4033-97F0-A7762E047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BEA8BA-0237-45E6-9B52-1350CA2B5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B766B-0521-4FCA-BFD1-637F524D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52EC7-FFFE-4184-A3E8-8AAEABE0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22EAF-D167-46B6-A346-3651314D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1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7E08-E7AD-4435-B223-36F05980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83037D-85EE-43E3-B5AE-87B94C7C9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DF0492-CFE1-44CF-B22C-94C37189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46E8A-A3FB-4387-B9D5-FA45248C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C1803A-2B08-4C6B-83EA-DBB10F58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9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599B95-50D0-4389-AE1F-A93C45D61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613421-B49A-4659-97C5-BC11AF8D9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4C1C4-32B0-4505-802B-C4504C24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D288E1-5AA4-4D1E-A808-3C4A933E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F89E3D-43C4-4DE3-9AFF-988AB98F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1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80C0C-5D50-4E8A-9D75-5D4AFCCC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22831-F8EF-44E2-90B3-1F9BCC10C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F3E98-AD77-4722-9758-77DD4E23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E1673-3800-4A37-8A07-F08B99C2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6D20A-D36D-4E63-9B29-1DE0A6F6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5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DB26D-0F2D-427D-8EC4-458F05E7D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C34F37-6990-464B-963D-E8CEF234D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E7A7B-68B7-4BD1-8E8A-84193F9F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A7178-8719-4FC8-A4B3-6526012E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21337-80D7-452F-B405-646A32D4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11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308EA-5374-4F78-A726-FC244982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B8EA5-BCF6-40A5-B7EB-E6B59D46D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CB8820-E87B-407B-B9AE-7664DD5A1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FAECA3-723E-4B63-A206-C42EFC563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5DFE1E-EB26-4FE1-A0D3-523731EE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F6CA02-AB91-4011-B118-600AB2B9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78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8053D-C416-43D6-A99A-AB656FCA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81E43-EC10-48FC-AFCD-71AD15C2F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E78DD5-DAAE-4BA6-BCC6-94D249E4C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48F179-EA50-4AF4-AB11-9184D452D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927A52-B0FB-42E7-8B7B-EB4BAF814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EFE72-691D-421D-AAE7-5E100793F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1D0ECC-8695-4253-A985-1180A049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FE9649-2D50-4E93-9EF2-7473E508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5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514C6-8E5C-4B5F-BEC2-AC38CA96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D9AA1B-7C34-48F5-9BC2-66FB9C34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735C81-7F32-49AA-98BD-BFF62381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132AFE-6F84-4CE8-9183-A0C5E69D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0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F66C3-3C20-4ECF-A8B3-B06116B4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B56847-D62A-4FE2-8D10-89742ACB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421567-140C-4912-8F9C-DA24126C8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94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13BA7-97D4-4099-B50B-F9D55C13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F77D1-2360-4DDE-94D2-015C5674C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D8B28-E70E-4EA2-B222-BF01580AB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42E6EA-9E0B-40DC-90B6-1328956CE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0DDADB-9BB2-40E3-ADE5-1767E37C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17972C-A66D-4CE0-9ED8-D77A3FE9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6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E489F-D340-478C-BB2B-C8A21E3E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F9F1A9-909F-458F-8873-A4B27B7AD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C3231A-2478-47F5-90AD-71AD0FFAB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46EB56-8946-468D-8F67-3985257E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BFD9-9ADC-47AC-8214-F720A60B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C58CB-BBA9-4925-842A-FCFAC9E3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5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BCD8F4-5D1D-45E8-A912-B3DFD16D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A3444-3A6F-47D6-851D-8CDF57A4E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18B4A-4BE3-4726-B9BD-ADEEDFBEE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C2573-B601-4E9D-8153-1E1C2820C5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FF9A1-E087-46E1-980E-953A5CE1E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7EE625-7B2A-4A98-A78E-5E4032300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6E42C-047E-4C20-9035-ECDE9FE1D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1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15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1B6DF7-611B-4AA0-A05A-AC54A841C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59346">
            <a:off x="8615089" y="1918476"/>
            <a:ext cx="2382100" cy="238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F807F-95E3-40A2-BBC4-DDEB687B8346}"/>
              </a:ext>
            </a:extLst>
          </p:cNvPr>
          <p:cNvSpPr txBox="1"/>
          <p:nvPr/>
        </p:nvSpPr>
        <p:spPr>
          <a:xfrm>
            <a:off x="2543587" y="2505670"/>
            <a:ext cx="7104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특명</a:t>
            </a:r>
            <a:r>
              <a:rPr lang="en-US" altLang="ko-KR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 </a:t>
            </a:r>
            <a:r>
              <a:rPr lang="ko-KR" altLang="en-US" sz="5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호밀빵을</a:t>
            </a:r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지켜라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FB3287-EC77-4B56-A4AD-9B5261EB586A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EED28E-3E60-4235-896B-A9F42A1FD05E}"/>
              </a:ext>
            </a:extLst>
          </p:cNvPr>
          <p:cNvSpPr txBox="1"/>
          <p:nvPr/>
        </p:nvSpPr>
        <p:spPr>
          <a:xfrm>
            <a:off x="5142853" y="3917911"/>
            <a:ext cx="190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호밀빵빵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팀</a:t>
            </a:r>
          </a:p>
        </p:txBody>
      </p:sp>
    </p:spTree>
    <p:extLst>
      <p:ext uri="{BB962C8B-B14F-4D97-AF65-F5344CB8AC3E}">
        <p14:creationId xmlns:p14="http://schemas.microsoft.com/office/powerpoint/2010/main" val="2729776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06A38-0C5D-48C0-86FD-03A1FCFD690A}"/>
              </a:ext>
            </a:extLst>
          </p:cNvPr>
          <p:cNvSpPr txBox="1"/>
          <p:nvPr/>
        </p:nvSpPr>
        <p:spPr>
          <a:xfrm>
            <a:off x="5196114" y="2075543"/>
            <a:ext cx="336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Part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2.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AD2-1358-4B47-B907-D64496EEFAD6}"/>
              </a:ext>
            </a:extLst>
          </p:cNvPr>
          <p:cNvSpPr txBox="1"/>
          <p:nvPr/>
        </p:nvSpPr>
        <p:spPr>
          <a:xfrm>
            <a:off x="4557486" y="3135086"/>
            <a:ext cx="400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기술</a:t>
            </a:r>
          </a:p>
        </p:txBody>
      </p:sp>
    </p:spTree>
    <p:extLst>
      <p:ext uri="{BB962C8B-B14F-4D97-AF65-F5344CB8AC3E}">
        <p14:creationId xmlns:p14="http://schemas.microsoft.com/office/powerpoint/2010/main" val="86609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59B9CC6-5546-4BF9-B556-50C98D223DCD}"/>
              </a:ext>
            </a:extLst>
          </p:cNvPr>
          <p:cNvSpPr/>
          <p:nvPr/>
        </p:nvSpPr>
        <p:spPr>
          <a:xfrm>
            <a:off x="8738203" y="4897571"/>
            <a:ext cx="2908618" cy="76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654E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80410" y="156244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기술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6916A-54C1-4367-B32C-F3178D700B94}"/>
              </a:ext>
            </a:extLst>
          </p:cNvPr>
          <p:cNvSpPr txBox="1"/>
          <p:nvPr/>
        </p:nvSpPr>
        <p:spPr>
          <a:xfrm>
            <a:off x="4337304" y="1099618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300" dirty="0">
                <a:solidFill>
                  <a:srgbClr val="473729"/>
                </a:solidFill>
                <a:latin typeface="Arial Rounded MT Bold" panose="020F0704030504030204" pitchFamily="34" charset="0"/>
                <a:ea typeface="HY헤드라인M" panose="02030600000101010101" pitchFamily="18" charset="-127"/>
              </a:rPr>
              <a:t>Object Pooling</a:t>
            </a:r>
            <a:endParaRPr lang="ko-KR" altLang="en-US" sz="4000" spc="-300" dirty="0">
              <a:solidFill>
                <a:srgbClr val="473729"/>
              </a:solidFill>
              <a:latin typeface="Arial Rounded MT Bold" panose="020F0704030504030204" pitchFamily="34" charset="0"/>
              <a:ea typeface="HY헤드라인M" panose="0203060000010101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06B0FF5-DE04-40B1-A368-1B4920D67A9B}"/>
              </a:ext>
            </a:extLst>
          </p:cNvPr>
          <p:cNvGrpSpPr/>
          <p:nvPr/>
        </p:nvGrpSpPr>
        <p:grpSpPr>
          <a:xfrm>
            <a:off x="377698" y="2071414"/>
            <a:ext cx="7699248" cy="4238907"/>
            <a:chOff x="2075688" y="2006442"/>
            <a:chExt cx="7699248" cy="423890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1272A4C-D768-4751-BB88-6F04C8DFC387}"/>
                </a:ext>
              </a:extLst>
            </p:cNvPr>
            <p:cNvSpPr/>
            <p:nvPr/>
          </p:nvSpPr>
          <p:spPr>
            <a:xfrm>
              <a:off x="2075688" y="2006442"/>
              <a:ext cx="7699248" cy="4238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1D74889-B43C-404A-A533-5D3865AB2993}"/>
                </a:ext>
              </a:extLst>
            </p:cNvPr>
            <p:cNvGrpSpPr/>
            <p:nvPr/>
          </p:nvGrpSpPr>
          <p:grpSpPr>
            <a:xfrm>
              <a:off x="2700528" y="2274251"/>
              <a:ext cx="3273552" cy="3671147"/>
              <a:chOff x="2743200" y="2437044"/>
              <a:chExt cx="3273552" cy="367114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429B1AF-4D6B-4D78-8EE5-86DF7F9739C8}"/>
                  </a:ext>
                </a:extLst>
              </p:cNvPr>
              <p:cNvGrpSpPr/>
              <p:nvPr/>
            </p:nvGrpSpPr>
            <p:grpSpPr>
              <a:xfrm>
                <a:off x="2743200" y="2437044"/>
                <a:ext cx="3273552" cy="3671147"/>
                <a:chOff x="2743200" y="2437044"/>
                <a:chExt cx="3273552" cy="3671147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BAB31EFF-2C27-4EEB-B72B-BA241CB588F4}"/>
                    </a:ext>
                  </a:extLst>
                </p:cNvPr>
                <p:cNvSpPr/>
                <p:nvPr/>
              </p:nvSpPr>
              <p:spPr>
                <a:xfrm>
                  <a:off x="2743200" y="2706624"/>
                  <a:ext cx="3273552" cy="3401567"/>
                </a:xfrm>
                <a:prstGeom prst="rect">
                  <a:avLst/>
                </a:prstGeom>
                <a:noFill/>
                <a:ln w="38100">
                  <a:solidFill>
                    <a:srgbClr val="4737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1682C5C9-8930-47CE-A04B-A133D48E9D15}"/>
                    </a:ext>
                  </a:extLst>
                </p:cNvPr>
                <p:cNvSpPr/>
                <p:nvPr/>
              </p:nvSpPr>
              <p:spPr>
                <a:xfrm>
                  <a:off x="3147060" y="2437044"/>
                  <a:ext cx="2537460" cy="607909"/>
                </a:xfrm>
                <a:prstGeom prst="rect">
                  <a:avLst/>
                </a:prstGeom>
                <a:solidFill>
                  <a:srgbClr val="F2F2F2"/>
                </a:solidFill>
                <a:ln w="28575">
                  <a:solidFill>
                    <a:srgbClr val="47372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</a:rPr>
                    <a:t>Object pool</a:t>
                  </a:r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AC33E82-D730-4235-9DB9-31B9DDF60AF0}"/>
                  </a:ext>
                </a:extLst>
              </p:cNvPr>
              <p:cNvSpPr/>
              <p:nvPr/>
            </p:nvSpPr>
            <p:spPr>
              <a:xfrm>
                <a:off x="3348610" y="3314533"/>
                <a:ext cx="2156077" cy="533400"/>
              </a:xfrm>
              <a:prstGeom prst="rect">
                <a:avLst/>
              </a:prstGeom>
              <a:noFill/>
              <a:ln w="28575">
                <a:solidFill>
                  <a:srgbClr val="473729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996A39E-9FBD-4378-80CF-55F9E30158EC}"/>
                  </a:ext>
                </a:extLst>
              </p:cNvPr>
              <p:cNvSpPr/>
              <p:nvPr/>
            </p:nvSpPr>
            <p:spPr>
              <a:xfrm>
                <a:off x="3348610" y="4140707"/>
                <a:ext cx="2156077" cy="533400"/>
              </a:xfrm>
              <a:prstGeom prst="rect">
                <a:avLst/>
              </a:prstGeom>
              <a:noFill/>
              <a:ln w="28575">
                <a:solidFill>
                  <a:srgbClr val="473729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A9688EA-84B0-4CB8-837A-08512DC8C3E1}"/>
                  </a:ext>
                </a:extLst>
              </p:cNvPr>
              <p:cNvSpPr/>
              <p:nvPr/>
            </p:nvSpPr>
            <p:spPr>
              <a:xfrm>
                <a:off x="3348610" y="5021910"/>
                <a:ext cx="2156077" cy="533400"/>
              </a:xfrm>
              <a:prstGeom prst="rect">
                <a:avLst/>
              </a:prstGeom>
              <a:noFill/>
              <a:ln w="28575">
                <a:solidFill>
                  <a:srgbClr val="4737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</a:rPr>
                  <a:t>Object</a:t>
                </a:r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F3FFE85-1B88-44BB-9C69-B02CC68AB4B4}"/>
                </a:ext>
              </a:extLst>
            </p:cNvPr>
            <p:cNvSpPr/>
            <p:nvPr/>
          </p:nvSpPr>
          <p:spPr>
            <a:xfrm>
              <a:off x="7068695" y="2742080"/>
              <a:ext cx="2156077" cy="533400"/>
            </a:xfrm>
            <a:prstGeom prst="rect">
              <a:avLst/>
            </a:prstGeom>
            <a:noFill/>
            <a:ln w="28575">
              <a:solidFill>
                <a:srgbClr val="4737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Object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5D24F3-B1A6-4C8F-BF07-BE2827E9373B}"/>
                </a:ext>
              </a:extLst>
            </p:cNvPr>
            <p:cNvSpPr/>
            <p:nvPr/>
          </p:nvSpPr>
          <p:spPr>
            <a:xfrm>
              <a:off x="7068695" y="3568254"/>
              <a:ext cx="2156077" cy="533400"/>
            </a:xfrm>
            <a:prstGeom prst="rect">
              <a:avLst/>
            </a:prstGeom>
            <a:noFill/>
            <a:ln w="28575">
              <a:solidFill>
                <a:srgbClr val="4737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Object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F14DC30-55A1-4251-9595-8770EAA05D8F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 flipV="1">
              <a:off x="5462015" y="3008780"/>
              <a:ext cx="1606680" cy="409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B7D4A7F-26C2-44C2-9451-D0EDFB055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9951" y="3862081"/>
              <a:ext cx="1606680" cy="409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44D6237-A9BC-447B-90AE-D2D9E5E84067}"/>
              </a:ext>
            </a:extLst>
          </p:cNvPr>
          <p:cNvSpPr txBox="1"/>
          <p:nvPr/>
        </p:nvSpPr>
        <p:spPr>
          <a:xfrm>
            <a:off x="8143940" y="2392241"/>
            <a:ext cx="4014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내 반복되는 </a:t>
            </a:r>
            <a:endParaRPr lang="en-US" altLang="ko-KR" dirty="0">
              <a:solidFill>
                <a:srgbClr val="47372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오브젝트의 생성</a:t>
            </a:r>
            <a:r>
              <a:rPr lang="en-US" altLang="ko-KR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파괴</a:t>
            </a:r>
            <a:r>
              <a:rPr lang="en-US" altLang="ko-KR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D1DA55-28DC-4299-897D-9068AD6C5C11}"/>
              </a:ext>
            </a:extLst>
          </p:cNvPr>
          <p:cNvSpPr txBox="1"/>
          <p:nvPr/>
        </p:nvSpPr>
        <p:spPr>
          <a:xfrm>
            <a:off x="8143940" y="3356522"/>
            <a:ext cx="40142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부하가 크고</a:t>
            </a:r>
            <a:r>
              <a:rPr lang="en-US" altLang="ko-KR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en-US" altLang="ko-KR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GC(Garbage Collector)</a:t>
            </a:r>
            <a:r>
              <a:rPr lang="ko-KR" altLang="en-US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발생시켜 </a:t>
            </a:r>
            <a:endParaRPr lang="en-US" altLang="ko-KR" dirty="0">
              <a:solidFill>
                <a:srgbClr val="47372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성능을 저하시킴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14DF4B-1975-4149-9995-19B81389689D}"/>
              </a:ext>
            </a:extLst>
          </p:cNvPr>
          <p:cNvSpPr txBox="1"/>
          <p:nvPr/>
        </p:nvSpPr>
        <p:spPr>
          <a:xfrm>
            <a:off x="8185404" y="5097563"/>
            <a:ext cx="401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방지하는 최적화 기법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C72F5F8-515A-44F3-B42A-8D6AD6DA5B20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10151048" y="3038572"/>
            <a:ext cx="0" cy="317950"/>
          </a:xfrm>
          <a:prstGeom prst="straightConnector1">
            <a:avLst/>
          </a:prstGeom>
          <a:ln w="19050">
            <a:solidFill>
              <a:srgbClr val="47372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796D2C4A-C1EC-4DD4-823A-BB2A092AAA52}"/>
              </a:ext>
            </a:extLst>
          </p:cNvPr>
          <p:cNvSpPr/>
          <p:nvPr/>
        </p:nvSpPr>
        <p:spPr>
          <a:xfrm>
            <a:off x="10106248" y="4375746"/>
            <a:ext cx="172527" cy="317950"/>
          </a:xfrm>
          <a:prstGeom prst="downArrow">
            <a:avLst/>
          </a:prstGeom>
          <a:solidFill>
            <a:srgbClr val="65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51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654E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80410" y="156244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기술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D8377F-F258-44F8-91EE-ACAABD7F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99" y="991951"/>
            <a:ext cx="6296025" cy="55686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675703-68F8-4BB2-B30B-99084012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223" y="991952"/>
            <a:ext cx="5171167" cy="33605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354151-595E-45F7-9C25-0E1EA937B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817" y="4486536"/>
            <a:ext cx="3443769" cy="20740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8ADF26-FBF1-439B-80C8-DC1D98E6C9CA}"/>
              </a:ext>
            </a:extLst>
          </p:cNvPr>
          <p:cNvSpPr txBox="1"/>
          <p:nvPr/>
        </p:nvSpPr>
        <p:spPr>
          <a:xfrm>
            <a:off x="1883664" y="378061"/>
            <a:ext cx="24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Object</a:t>
            </a:r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Pooling</a:t>
            </a:r>
            <a:endParaRPr lang="ko-KR" altLang="en-US" sz="1400" dirty="0">
              <a:solidFill>
                <a:srgbClr val="654E3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17ACF-A744-4FDA-9787-DB2B00F2D672}"/>
              </a:ext>
            </a:extLst>
          </p:cNvPr>
          <p:cNvSpPr txBox="1"/>
          <p:nvPr/>
        </p:nvSpPr>
        <p:spPr>
          <a:xfrm>
            <a:off x="463296" y="5176462"/>
            <a:ext cx="34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1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4241151-5393-4D4C-812D-2BC9D6F333A5}"/>
              </a:ext>
            </a:extLst>
          </p:cNvPr>
          <p:cNvSpPr/>
          <p:nvPr/>
        </p:nvSpPr>
        <p:spPr>
          <a:xfrm>
            <a:off x="2432304" y="5965176"/>
            <a:ext cx="1911096" cy="2011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F4A63B1-4278-4B73-B91B-524E6A116907}"/>
              </a:ext>
            </a:extLst>
          </p:cNvPr>
          <p:cNvCxnSpPr>
            <a:cxnSpLocks/>
          </p:cNvCxnSpPr>
          <p:nvPr/>
        </p:nvCxnSpPr>
        <p:spPr>
          <a:xfrm flipH="1" flipV="1">
            <a:off x="2798064" y="4187952"/>
            <a:ext cx="905256" cy="177722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0CA18A4-9D8C-45F8-A0F6-120716E175F2}"/>
              </a:ext>
            </a:extLst>
          </p:cNvPr>
          <p:cNvSpPr txBox="1"/>
          <p:nvPr/>
        </p:nvSpPr>
        <p:spPr>
          <a:xfrm>
            <a:off x="463296" y="3905857"/>
            <a:ext cx="34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2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213574C-B3DE-4968-8525-29657C813148}"/>
              </a:ext>
            </a:extLst>
          </p:cNvPr>
          <p:cNvCxnSpPr/>
          <p:nvPr/>
        </p:nvCxnSpPr>
        <p:spPr>
          <a:xfrm>
            <a:off x="713232" y="2011680"/>
            <a:ext cx="256946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6C58077-F738-475E-AD74-CA0F4960A1A4}"/>
              </a:ext>
            </a:extLst>
          </p:cNvPr>
          <p:cNvCxnSpPr>
            <a:cxnSpLocks/>
          </p:cNvCxnSpPr>
          <p:nvPr/>
        </p:nvCxnSpPr>
        <p:spPr>
          <a:xfrm>
            <a:off x="713232" y="2356104"/>
            <a:ext cx="422452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BEFC7E6-51BE-433C-848A-2D062F4DF926}"/>
              </a:ext>
            </a:extLst>
          </p:cNvPr>
          <p:cNvCxnSpPr>
            <a:cxnSpLocks/>
          </p:cNvCxnSpPr>
          <p:nvPr/>
        </p:nvCxnSpPr>
        <p:spPr>
          <a:xfrm>
            <a:off x="1970888" y="4491286"/>
            <a:ext cx="85460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0637464-6B2E-4B55-A513-6A1582645018}"/>
              </a:ext>
            </a:extLst>
          </p:cNvPr>
          <p:cNvCxnSpPr>
            <a:cxnSpLocks/>
          </p:cNvCxnSpPr>
          <p:nvPr/>
        </p:nvCxnSpPr>
        <p:spPr>
          <a:xfrm>
            <a:off x="2971800" y="4681728"/>
            <a:ext cx="41148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57F68C1-AA90-4176-897D-F4A4E78C955D}"/>
              </a:ext>
            </a:extLst>
          </p:cNvPr>
          <p:cNvCxnSpPr>
            <a:cxnSpLocks/>
          </p:cNvCxnSpPr>
          <p:nvPr/>
        </p:nvCxnSpPr>
        <p:spPr>
          <a:xfrm>
            <a:off x="1603248" y="3511296"/>
            <a:ext cx="34442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D650A89-8AB6-48FD-BB24-C31F2A63E871}"/>
              </a:ext>
            </a:extLst>
          </p:cNvPr>
          <p:cNvCxnSpPr>
            <a:cxnSpLocks/>
          </p:cNvCxnSpPr>
          <p:nvPr/>
        </p:nvCxnSpPr>
        <p:spPr>
          <a:xfrm>
            <a:off x="6864566" y="1295400"/>
            <a:ext cx="41405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2A3E55D-713E-4904-9A7B-438A708978C8}"/>
              </a:ext>
            </a:extLst>
          </p:cNvPr>
          <p:cNvSpPr txBox="1"/>
          <p:nvPr/>
        </p:nvSpPr>
        <p:spPr>
          <a:xfrm>
            <a:off x="8833103" y="991951"/>
            <a:ext cx="16916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FF00"/>
                </a:solidFill>
              </a:rPr>
              <a:t>오브젝트 풀에서</a:t>
            </a:r>
            <a:endParaRPr lang="en-US" altLang="ko-KR" sz="1000" dirty="0">
              <a:solidFill>
                <a:srgbClr val="FFFF00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오브젝트를 꺼내는 함수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7CBFAD4-C415-452E-8F12-29317092F333}"/>
              </a:ext>
            </a:extLst>
          </p:cNvPr>
          <p:cNvCxnSpPr>
            <a:cxnSpLocks/>
          </p:cNvCxnSpPr>
          <p:nvPr/>
        </p:nvCxnSpPr>
        <p:spPr>
          <a:xfrm>
            <a:off x="8699462" y="2672245"/>
            <a:ext cx="97946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9D4ED07-3D46-444A-A33A-F537F9E2C720}"/>
              </a:ext>
            </a:extLst>
          </p:cNvPr>
          <p:cNvCxnSpPr>
            <a:cxnSpLocks/>
          </p:cNvCxnSpPr>
          <p:nvPr/>
        </p:nvCxnSpPr>
        <p:spPr>
          <a:xfrm>
            <a:off x="8833103" y="2075688"/>
            <a:ext cx="39471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EFEB9F2-061B-4909-B01F-EC09A686430D}"/>
              </a:ext>
            </a:extLst>
          </p:cNvPr>
          <p:cNvCxnSpPr>
            <a:cxnSpLocks/>
          </p:cNvCxnSpPr>
          <p:nvPr/>
        </p:nvCxnSpPr>
        <p:spPr>
          <a:xfrm>
            <a:off x="7344627" y="2164080"/>
            <a:ext cx="72038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5F51185-3A27-427E-9F85-903E43AEBB24}"/>
              </a:ext>
            </a:extLst>
          </p:cNvPr>
          <p:cNvCxnSpPr>
            <a:cxnSpLocks/>
          </p:cNvCxnSpPr>
          <p:nvPr/>
        </p:nvCxnSpPr>
        <p:spPr>
          <a:xfrm>
            <a:off x="8794477" y="3905857"/>
            <a:ext cx="39471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94CBD6-8C88-4A4A-926A-27CFAB3E5079}"/>
              </a:ext>
            </a:extLst>
          </p:cNvPr>
          <p:cNvSpPr txBox="1"/>
          <p:nvPr/>
        </p:nvSpPr>
        <p:spPr>
          <a:xfrm>
            <a:off x="10351008" y="1038117"/>
            <a:ext cx="34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3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24DA85-BAF3-426E-B245-3A6F167C4AE3}"/>
              </a:ext>
            </a:extLst>
          </p:cNvPr>
          <p:cNvSpPr txBox="1"/>
          <p:nvPr/>
        </p:nvSpPr>
        <p:spPr>
          <a:xfrm>
            <a:off x="11602918" y="3172551"/>
            <a:ext cx="34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4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0CAD68C-E125-4A15-88D8-185406A08C21}"/>
              </a:ext>
            </a:extLst>
          </p:cNvPr>
          <p:cNvSpPr/>
          <p:nvPr/>
        </p:nvSpPr>
        <p:spPr>
          <a:xfrm>
            <a:off x="7872984" y="6001752"/>
            <a:ext cx="3227832" cy="21252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290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654E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80410" y="156244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기술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8ADF26-FBF1-439B-80C8-DC1D98E6C9CA}"/>
              </a:ext>
            </a:extLst>
          </p:cNvPr>
          <p:cNvSpPr txBox="1"/>
          <p:nvPr/>
        </p:nvSpPr>
        <p:spPr>
          <a:xfrm>
            <a:off x="1883664" y="378061"/>
            <a:ext cx="24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Object</a:t>
            </a:r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Pooling</a:t>
            </a:r>
            <a:endParaRPr lang="ko-KR" altLang="en-US" sz="1400" dirty="0">
              <a:solidFill>
                <a:srgbClr val="654E3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AAFC5-2031-447E-B9CD-6AE44F43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67" y="4588621"/>
            <a:ext cx="3198006" cy="9089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F86002-EE4F-4FD2-9EC6-1C884A03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67" y="1515171"/>
            <a:ext cx="5562600" cy="262890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219EF9-D511-4C49-A1C3-8B9154222BE7}"/>
              </a:ext>
            </a:extLst>
          </p:cNvPr>
          <p:cNvCxnSpPr>
            <a:cxnSpLocks/>
          </p:cNvCxnSpPr>
          <p:nvPr/>
        </p:nvCxnSpPr>
        <p:spPr>
          <a:xfrm>
            <a:off x="1792224" y="1974850"/>
            <a:ext cx="226771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9143DA7-9EB1-44D9-B4A3-33CEB50A7FF6}"/>
              </a:ext>
            </a:extLst>
          </p:cNvPr>
          <p:cNvCxnSpPr>
            <a:cxnSpLocks/>
          </p:cNvCxnSpPr>
          <p:nvPr/>
        </p:nvCxnSpPr>
        <p:spPr>
          <a:xfrm>
            <a:off x="1792224" y="2611882"/>
            <a:ext cx="226771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FEA4656-A6AB-44E8-8651-ADAF592A7AE3}"/>
              </a:ext>
            </a:extLst>
          </p:cNvPr>
          <p:cNvCxnSpPr>
            <a:cxnSpLocks/>
          </p:cNvCxnSpPr>
          <p:nvPr/>
        </p:nvCxnSpPr>
        <p:spPr>
          <a:xfrm>
            <a:off x="1792224" y="3261106"/>
            <a:ext cx="226771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9AC045D-EAD7-454E-A411-E9CA183CA4DC}"/>
              </a:ext>
            </a:extLst>
          </p:cNvPr>
          <p:cNvCxnSpPr>
            <a:cxnSpLocks/>
          </p:cNvCxnSpPr>
          <p:nvPr/>
        </p:nvCxnSpPr>
        <p:spPr>
          <a:xfrm>
            <a:off x="2017776" y="5199634"/>
            <a:ext cx="226771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CC17DA-A1CC-4A9B-989F-5DB9768A0247}"/>
              </a:ext>
            </a:extLst>
          </p:cNvPr>
          <p:cNvSpPr txBox="1"/>
          <p:nvPr/>
        </p:nvSpPr>
        <p:spPr>
          <a:xfrm>
            <a:off x="6707695" y="1515171"/>
            <a:ext cx="34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3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47F6F5-240B-4F72-92D8-E7387321CFEB}"/>
              </a:ext>
            </a:extLst>
          </p:cNvPr>
          <p:cNvSpPr txBox="1"/>
          <p:nvPr/>
        </p:nvSpPr>
        <p:spPr>
          <a:xfrm>
            <a:off x="4343101" y="4588621"/>
            <a:ext cx="34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4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1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654E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80410" y="156244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20B7F-2F05-4337-AC04-DD73CCD8B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4" t="5657" r="41799" b="66262"/>
          <a:stretch/>
        </p:blipFill>
        <p:spPr>
          <a:xfrm>
            <a:off x="4465380" y="1193693"/>
            <a:ext cx="2824537" cy="15727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E5F580-4584-4735-A0BB-4274C9B16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864"/>
          <a:stretch/>
        </p:blipFill>
        <p:spPr>
          <a:xfrm>
            <a:off x="799214" y="912808"/>
            <a:ext cx="1223695" cy="58163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E77725-1F76-4EAA-80D5-7C725BB478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08" t="4050" b="69737"/>
          <a:stretch/>
        </p:blipFill>
        <p:spPr>
          <a:xfrm>
            <a:off x="4829359" y="3834321"/>
            <a:ext cx="2117159" cy="14457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4C47DD-CB06-4C8C-85DC-BAF7D8ED2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96"/>
          <a:stretch/>
        </p:blipFill>
        <p:spPr>
          <a:xfrm>
            <a:off x="8148477" y="1166598"/>
            <a:ext cx="3045368" cy="39978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F25D7E-E5A3-4C47-8F9E-6C3C56AC0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29" y="139839"/>
            <a:ext cx="539625" cy="539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16A2C7-1B5F-49A4-8624-9583E4BAB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02" y="2824208"/>
            <a:ext cx="333562" cy="333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050D09-AF54-4235-BF4F-D6FDB67D5366}"/>
              </a:ext>
            </a:extLst>
          </p:cNvPr>
          <p:cNvSpPr txBox="1"/>
          <p:nvPr/>
        </p:nvSpPr>
        <p:spPr>
          <a:xfrm>
            <a:off x="5037607" y="2907129"/>
            <a:ext cx="218315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600" dirty="0" err="1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SerializeField</a:t>
            </a:r>
            <a:r>
              <a:rPr lang="en-US" altLang="ko-KR" sz="16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]/</a:t>
            </a:r>
          </a:p>
          <a:p>
            <a:r>
              <a:rPr lang="en-US" altLang="ko-KR" sz="16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600" dirty="0" err="1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HideInInspector</a:t>
            </a:r>
            <a:r>
              <a:rPr lang="en-US" altLang="ko-KR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467B22-8157-483B-8D63-9D670E30F8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41" y="965093"/>
            <a:ext cx="333562" cy="33356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88BD27-C2BD-473B-B2A8-6F1851C8BBEC}"/>
              </a:ext>
            </a:extLst>
          </p:cNvPr>
          <p:cNvGrpSpPr/>
          <p:nvPr/>
        </p:nvGrpSpPr>
        <p:grpSpPr>
          <a:xfrm>
            <a:off x="2330384" y="1092086"/>
            <a:ext cx="1477481" cy="740266"/>
            <a:chOff x="5614416" y="767682"/>
            <a:chExt cx="1477481" cy="74026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586B034-91A3-4D3C-9011-AD859B7A38FB}"/>
                </a:ext>
              </a:extLst>
            </p:cNvPr>
            <p:cNvSpPr/>
            <p:nvPr/>
          </p:nvSpPr>
          <p:spPr>
            <a:xfrm>
              <a:off x="5614416" y="1171229"/>
              <a:ext cx="439093" cy="3335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D022273-6BBE-47B1-A704-106E6E501465}"/>
                </a:ext>
              </a:extLst>
            </p:cNvPr>
            <p:cNvSpPr/>
            <p:nvPr/>
          </p:nvSpPr>
          <p:spPr>
            <a:xfrm>
              <a:off x="6133610" y="1173596"/>
              <a:ext cx="439093" cy="33355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EEE7DBC-3089-447C-800F-82BC768B3576}"/>
                </a:ext>
              </a:extLst>
            </p:cNvPr>
            <p:cNvSpPr/>
            <p:nvPr/>
          </p:nvSpPr>
          <p:spPr>
            <a:xfrm>
              <a:off x="6652804" y="1174391"/>
              <a:ext cx="439093" cy="33355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3962481-68B1-4801-A225-3D38310409FB}"/>
                </a:ext>
              </a:extLst>
            </p:cNvPr>
            <p:cNvSpPr/>
            <p:nvPr/>
          </p:nvSpPr>
          <p:spPr>
            <a:xfrm>
              <a:off x="6133609" y="767682"/>
              <a:ext cx="439093" cy="33355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FC2F620-1972-4157-BE2C-F31BA53A7602}"/>
                </a:ext>
              </a:extLst>
            </p:cNvPr>
            <p:cNvSpPr/>
            <p:nvPr/>
          </p:nvSpPr>
          <p:spPr>
            <a:xfrm>
              <a:off x="6745857" y="1265931"/>
              <a:ext cx="299152" cy="16678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A7B846A0-B905-4C08-8EE7-4B4FECC71BFC}"/>
                </a:ext>
              </a:extLst>
            </p:cNvPr>
            <p:cNvSpPr/>
            <p:nvPr/>
          </p:nvSpPr>
          <p:spPr>
            <a:xfrm rot="10800000">
              <a:off x="5678431" y="1254616"/>
              <a:ext cx="299152" cy="166781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A0F0FFF2-BB59-466C-8D4B-906D80BF4562}"/>
                </a:ext>
              </a:extLst>
            </p:cNvPr>
            <p:cNvSpPr/>
            <p:nvPr/>
          </p:nvSpPr>
          <p:spPr>
            <a:xfrm>
              <a:off x="6276708" y="1243353"/>
              <a:ext cx="177974" cy="221695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D7F27A90-8112-46DC-AB7F-7BF57B086C07}"/>
                </a:ext>
              </a:extLst>
            </p:cNvPr>
            <p:cNvSpPr/>
            <p:nvPr/>
          </p:nvSpPr>
          <p:spPr>
            <a:xfrm rot="10800000">
              <a:off x="6276708" y="836151"/>
              <a:ext cx="177974" cy="221695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8291EA-2A66-4A7B-A049-4FAA839430D3}"/>
              </a:ext>
            </a:extLst>
          </p:cNvPr>
          <p:cNvGrpSpPr/>
          <p:nvPr/>
        </p:nvGrpSpPr>
        <p:grpSpPr>
          <a:xfrm>
            <a:off x="2267051" y="2198071"/>
            <a:ext cx="1419858" cy="3245853"/>
            <a:chOff x="6871380" y="1035807"/>
            <a:chExt cx="1419858" cy="324585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A48973E-B56C-4883-9B5E-F55C51B72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0798" b="52174"/>
            <a:stretch/>
          </p:blipFill>
          <p:spPr>
            <a:xfrm>
              <a:off x="6871380" y="1035807"/>
              <a:ext cx="1419858" cy="324585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E63B4C4-E383-4105-998F-D9D244BE8688}"/>
                </a:ext>
              </a:extLst>
            </p:cNvPr>
            <p:cNvSpPr/>
            <p:nvPr/>
          </p:nvSpPr>
          <p:spPr>
            <a:xfrm>
              <a:off x="6917099" y="2157984"/>
              <a:ext cx="288373" cy="374901"/>
            </a:xfrm>
            <a:prstGeom prst="rect">
              <a:avLst/>
            </a:prstGeom>
            <a:noFill/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D6B5D0AE-F16E-4D0E-BA04-D95A2A881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39" y="5358193"/>
            <a:ext cx="333562" cy="3335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9A4683-5794-473E-AFCF-F1FC99712120}"/>
              </a:ext>
            </a:extLst>
          </p:cNvPr>
          <p:cNvSpPr txBox="1"/>
          <p:nvPr/>
        </p:nvSpPr>
        <p:spPr>
          <a:xfrm>
            <a:off x="5290601" y="5381787"/>
            <a:ext cx="2183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Ignore </a:t>
            </a:r>
            <a:r>
              <a:rPr lang="en-US" altLang="ko-KR" sz="1600" dirty="0" err="1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Raycast</a:t>
            </a:r>
            <a:endParaRPr lang="en-US" altLang="ko-KR" sz="1600" dirty="0">
              <a:solidFill>
                <a:srgbClr val="47372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5E0AAD7-A99C-4DB3-B31E-4B3C0860D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95" y="5224744"/>
            <a:ext cx="333562" cy="3335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8A442E-165B-41A3-983A-1F4F2AFA114D}"/>
              </a:ext>
            </a:extLst>
          </p:cNvPr>
          <p:cNvSpPr txBox="1"/>
          <p:nvPr/>
        </p:nvSpPr>
        <p:spPr>
          <a:xfrm>
            <a:off x="8539545" y="5280079"/>
            <a:ext cx="2183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 Collision Matrix</a:t>
            </a:r>
          </a:p>
        </p:txBody>
      </p:sp>
    </p:spTree>
    <p:extLst>
      <p:ext uri="{BB962C8B-B14F-4D97-AF65-F5344CB8AC3E}">
        <p14:creationId xmlns:p14="http://schemas.microsoft.com/office/powerpoint/2010/main" val="189670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06A38-0C5D-48C0-86FD-03A1FCFD690A}"/>
              </a:ext>
            </a:extLst>
          </p:cNvPr>
          <p:cNvSpPr txBox="1"/>
          <p:nvPr/>
        </p:nvSpPr>
        <p:spPr>
          <a:xfrm>
            <a:off x="5196114" y="2075543"/>
            <a:ext cx="336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Part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3.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AD2-1358-4B47-B907-D64496EEFAD6}"/>
              </a:ext>
            </a:extLst>
          </p:cNvPr>
          <p:cNvSpPr txBox="1"/>
          <p:nvPr/>
        </p:nvSpPr>
        <p:spPr>
          <a:xfrm>
            <a:off x="3915254" y="3212797"/>
            <a:ext cx="706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3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느낀점</a:t>
            </a:r>
            <a:r>
              <a:rPr lang="ko-KR" altLang="en-US" sz="54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고찰</a:t>
            </a:r>
          </a:p>
        </p:txBody>
      </p:sp>
    </p:spTree>
    <p:extLst>
      <p:ext uri="{BB962C8B-B14F-4D97-AF65-F5344CB8AC3E}">
        <p14:creationId xmlns:p14="http://schemas.microsoft.com/office/powerpoint/2010/main" val="833474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80410" y="156244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느낀점</a:t>
            </a:r>
            <a:r>
              <a:rPr lang="ko-KR" altLang="en-US" sz="28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고찰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6F8916-2B03-4365-8C3F-5EC67A38D8C4}"/>
              </a:ext>
            </a:extLst>
          </p:cNvPr>
          <p:cNvSpPr txBox="1"/>
          <p:nvPr/>
        </p:nvSpPr>
        <p:spPr>
          <a:xfrm>
            <a:off x="770022" y="863135"/>
            <a:ext cx="24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정건창</a:t>
            </a:r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2E17DB-6F15-455F-9ED1-4F757EC57C24}"/>
              </a:ext>
            </a:extLst>
          </p:cNvPr>
          <p:cNvGrpSpPr/>
          <p:nvPr/>
        </p:nvGrpSpPr>
        <p:grpSpPr>
          <a:xfrm>
            <a:off x="722231" y="1291528"/>
            <a:ext cx="10644231" cy="888366"/>
            <a:chOff x="7499914" y="2103592"/>
            <a:chExt cx="6656977" cy="440693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F02823B-5616-4A1F-BB85-E5785E9970CF}"/>
                </a:ext>
              </a:extLst>
            </p:cNvPr>
            <p:cNvSpPr/>
            <p:nvPr/>
          </p:nvSpPr>
          <p:spPr>
            <a:xfrm>
              <a:off x="7499914" y="2103592"/>
              <a:ext cx="6656977" cy="4406936"/>
            </a:xfrm>
            <a:prstGeom prst="rect">
              <a:avLst/>
            </a:prstGeom>
            <a:solidFill>
              <a:srgbClr val="EAE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271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0D9AB8-B9A7-4935-A356-7739CBC17D85}"/>
                </a:ext>
              </a:extLst>
            </p:cNvPr>
            <p:cNvSpPr txBox="1"/>
            <p:nvPr/>
          </p:nvSpPr>
          <p:spPr>
            <a:xfrm>
              <a:off x="7785962" y="2395525"/>
              <a:ext cx="6099048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700" strike="sngStrike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285CB5EF-4913-4013-9847-A7F39FC01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6"/>
          <a:stretch/>
        </p:blipFill>
        <p:spPr>
          <a:xfrm>
            <a:off x="9912987" y="525817"/>
            <a:ext cx="813374" cy="759561"/>
          </a:xfrm>
          <a:prstGeom prst="rect">
            <a:avLst/>
          </a:prstGeom>
        </p:spPr>
      </p:pic>
      <p:pic>
        <p:nvPicPr>
          <p:cNvPr id="14" name="그림 13" descr="옅은, 흐림이(가) 표시된 사진&#10;&#10;자동 생성된 설명">
            <a:extLst>
              <a:ext uri="{FF2B5EF4-FFF2-40B4-BE49-F238E27FC236}">
                <a16:creationId xmlns:a16="http://schemas.microsoft.com/office/drawing/2014/main" id="{BF814EA2-7BB4-45AC-AB63-AEEACC8FB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10" y="896231"/>
            <a:ext cx="381721" cy="3817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85AA57-D854-43E4-A60A-D4D2A7407C36}"/>
              </a:ext>
            </a:extLst>
          </p:cNvPr>
          <p:cNvSpPr txBox="1"/>
          <p:nvPr/>
        </p:nvSpPr>
        <p:spPr>
          <a:xfrm>
            <a:off x="861813" y="1457681"/>
            <a:ext cx="9802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유니티에서 제공해주는 기능이 많아 인터넷을 찾아보면 찾던 기능들이 다 있어서 게임 만들 때 편했고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>
              <a:solidFill>
                <a:srgbClr val="47372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팀원들 모두 주말에도 열심히 해줘서 처음 기획한 부분은 다 구현하고 잘 마무리할 수 있었던 거 같다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5A74B5-855D-4FED-938F-994AF89D529B}"/>
              </a:ext>
            </a:extLst>
          </p:cNvPr>
          <p:cNvSpPr txBox="1"/>
          <p:nvPr/>
        </p:nvSpPr>
        <p:spPr>
          <a:xfrm>
            <a:off x="773885" y="2200444"/>
            <a:ext cx="24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이영종</a:t>
            </a:r>
            <a:endParaRPr lang="ko-KR" altLang="en-US" sz="1400" dirty="0">
              <a:solidFill>
                <a:srgbClr val="654E3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8A9C701-CD93-45C2-BA0D-B6AFFDA2148F}"/>
              </a:ext>
            </a:extLst>
          </p:cNvPr>
          <p:cNvGrpSpPr/>
          <p:nvPr/>
        </p:nvGrpSpPr>
        <p:grpSpPr>
          <a:xfrm>
            <a:off x="722231" y="2622221"/>
            <a:ext cx="10644231" cy="1126819"/>
            <a:chOff x="7499914" y="2103592"/>
            <a:chExt cx="6656977" cy="440693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D152FC1-CB31-43CC-A1A1-37C219F8F85D}"/>
                </a:ext>
              </a:extLst>
            </p:cNvPr>
            <p:cNvSpPr/>
            <p:nvPr/>
          </p:nvSpPr>
          <p:spPr>
            <a:xfrm>
              <a:off x="7499914" y="2103592"/>
              <a:ext cx="6656977" cy="4406936"/>
            </a:xfrm>
            <a:prstGeom prst="rect">
              <a:avLst/>
            </a:prstGeom>
            <a:solidFill>
              <a:srgbClr val="EAE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271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8B394A-9D01-4F3B-A69C-AC5B4DC6DC3A}"/>
                </a:ext>
              </a:extLst>
            </p:cNvPr>
            <p:cNvSpPr txBox="1"/>
            <p:nvPr/>
          </p:nvSpPr>
          <p:spPr>
            <a:xfrm>
              <a:off x="7785962" y="2395525"/>
              <a:ext cx="6099048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700" strike="sngStrike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F54482B-5618-473E-8862-DFCE3E4E4A6A}"/>
              </a:ext>
            </a:extLst>
          </p:cNvPr>
          <p:cNvSpPr txBox="1"/>
          <p:nvPr/>
        </p:nvSpPr>
        <p:spPr>
          <a:xfrm>
            <a:off x="825539" y="2781883"/>
            <a:ext cx="106127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계획과 달리 나의 생각대로 구현되지 않는 부분들이 많았고 예상치 못한 버그들도 빈번하게 발생했다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결국 끊임없이 코드를 수정해 나가면서 처음부터 코드를 제대로 짜야 됐다는 점을 뼈저리게 깨닫고 말았다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프로젝트를 진행하면서 필요에 의해 다양한 기능이나 코드들을 찾아보게 되었고 이번 기회를 통해 한층 성장하는 계기가 되길 바란다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ED5919-54C6-4D17-BEA4-C9C6CF24B46F}"/>
              </a:ext>
            </a:extLst>
          </p:cNvPr>
          <p:cNvSpPr txBox="1"/>
          <p:nvPr/>
        </p:nvSpPr>
        <p:spPr>
          <a:xfrm>
            <a:off x="773885" y="3738147"/>
            <a:ext cx="24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박유진</a:t>
            </a:r>
            <a:endParaRPr lang="ko-KR" altLang="en-US" sz="1400" dirty="0">
              <a:solidFill>
                <a:srgbClr val="654E3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74559BF-25E8-468A-85A4-86266790611C}"/>
              </a:ext>
            </a:extLst>
          </p:cNvPr>
          <p:cNvGrpSpPr/>
          <p:nvPr/>
        </p:nvGrpSpPr>
        <p:grpSpPr>
          <a:xfrm>
            <a:off x="722231" y="4166716"/>
            <a:ext cx="10644231" cy="908740"/>
            <a:chOff x="7499914" y="2103592"/>
            <a:chExt cx="6656977" cy="440693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E82A7FB-84BB-4787-963F-BDB57C5F5E85}"/>
                </a:ext>
              </a:extLst>
            </p:cNvPr>
            <p:cNvSpPr/>
            <p:nvPr/>
          </p:nvSpPr>
          <p:spPr>
            <a:xfrm>
              <a:off x="7499914" y="2103592"/>
              <a:ext cx="6656977" cy="4406936"/>
            </a:xfrm>
            <a:prstGeom prst="rect">
              <a:avLst/>
            </a:prstGeom>
            <a:solidFill>
              <a:srgbClr val="EAE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271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E353D0-3609-43E7-A28D-AB0B4BC3B082}"/>
                </a:ext>
              </a:extLst>
            </p:cNvPr>
            <p:cNvSpPr txBox="1"/>
            <p:nvPr/>
          </p:nvSpPr>
          <p:spPr>
            <a:xfrm>
              <a:off x="7785962" y="2395525"/>
              <a:ext cx="6099048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700" strike="sngStrike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E82A48D-B6CA-4BBF-8E14-7274A7F70210}"/>
              </a:ext>
            </a:extLst>
          </p:cNvPr>
          <p:cNvSpPr txBox="1"/>
          <p:nvPr/>
        </p:nvSpPr>
        <p:spPr>
          <a:xfrm>
            <a:off x="825538" y="4329232"/>
            <a:ext cx="10823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시작하기 전에 걱정이 많았지만 막상 시작해서 프로젝트를 진행하다 보니 너무 재미있었고</a:t>
            </a:r>
          </a:p>
          <a:p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제일 쉬운 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파트를 맡아서 </a:t>
            </a:r>
            <a:r>
              <a:rPr lang="ko-KR" altLang="en-US" sz="1400" dirty="0" err="1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한게</a:t>
            </a:r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정말 다행이라고 생각했다 다음에 또 하고싶다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팀원 분들이 너무 잘생기고 예뻐서 좋았다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E34550B-52A0-482B-B5D5-451CDCE2126B}"/>
              </a:ext>
            </a:extLst>
          </p:cNvPr>
          <p:cNvGrpSpPr/>
          <p:nvPr/>
        </p:nvGrpSpPr>
        <p:grpSpPr>
          <a:xfrm>
            <a:off x="722231" y="5500389"/>
            <a:ext cx="10644231" cy="1092435"/>
            <a:chOff x="7499914" y="2103592"/>
            <a:chExt cx="6656977" cy="440693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819F8D4-CE4C-47B0-87FA-20D3E4CAF422}"/>
                </a:ext>
              </a:extLst>
            </p:cNvPr>
            <p:cNvSpPr/>
            <p:nvPr/>
          </p:nvSpPr>
          <p:spPr>
            <a:xfrm>
              <a:off x="7499914" y="2103592"/>
              <a:ext cx="6656977" cy="4406936"/>
            </a:xfrm>
            <a:prstGeom prst="rect">
              <a:avLst/>
            </a:prstGeom>
            <a:solidFill>
              <a:srgbClr val="EAE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271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A5D0690-54CD-4FFC-967A-372088C3FAF7}"/>
                </a:ext>
              </a:extLst>
            </p:cNvPr>
            <p:cNvSpPr txBox="1"/>
            <p:nvPr/>
          </p:nvSpPr>
          <p:spPr>
            <a:xfrm>
              <a:off x="7785962" y="2395525"/>
              <a:ext cx="6099048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700" strike="sngStrike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054F811-8F3E-4723-82FD-AF33E69D8FBE}"/>
              </a:ext>
            </a:extLst>
          </p:cNvPr>
          <p:cNvSpPr txBox="1"/>
          <p:nvPr/>
        </p:nvSpPr>
        <p:spPr>
          <a:xfrm>
            <a:off x="825538" y="5681194"/>
            <a:ext cx="103575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인게임에서는 상대적으로 비중이 작은 소소한 </a:t>
            </a:r>
            <a:r>
              <a:rPr lang="ko-KR" altLang="en-US" sz="1400" dirty="0" err="1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부분들인데도</a:t>
            </a:r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많은 오류가 발생하는 것을 겪으며 많은 것을 느꼈고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이런 저런 오류를 겪고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</a:t>
            </a:r>
            <a:r>
              <a:rPr lang="ko-KR" altLang="en-US" sz="1400" dirty="0" err="1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해결해나가는</a:t>
            </a:r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과정에서 많은 것을 배울 수 있었다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팀원들에게 많이 배우고 팀원들 덕에 동기부여도 많이 돼서 더 힘내서 할 수 있었다</a:t>
            </a:r>
            <a:r>
              <a:rPr lang="en-US" altLang="ko-KR" sz="14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B26A11-7DDC-4527-A304-EB1A817D24E5}"/>
              </a:ext>
            </a:extLst>
          </p:cNvPr>
          <p:cNvSpPr txBox="1"/>
          <p:nvPr/>
        </p:nvSpPr>
        <p:spPr>
          <a:xfrm>
            <a:off x="791261" y="5073227"/>
            <a:ext cx="24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고지은</a:t>
            </a:r>
            <a:endParaRPr lang="ko-KR" altLang="en-US" sz="1400" dirty="0">
              <a:solidFill>
                <a:srgbClr val="654E3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E2F7E7C4-5478-4424-A11F-E282AC94A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4"/>
          <a:stretch/>
        </p:blipFill>
        <p:spPr>
          <a:xfrm>
            <a:off x="10006690" y="4758018"/>
            <a:ext cx="813375" cy="75112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F984C215-7558-4274-8889-9B629DC5C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7"/>
          <a:stretch/>
        </p:blipFill>
        <p:spPr>
          <a:xfrm>
            <a:off x="9943095" y="1774052"/>
            <a:ext cx="876970" cy="85261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F9A132C-0BC7-4EF6-A278-3BBCD6B9B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2"/>
          <a:stretch/>
        </p:blipFill>
        <p:spPr>
          <a:xfrm>
            <a:off x="9943095" y="3366563"/>
            <a:ext cx="870279" cy="7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E1AD2-1358-4B47-B907-D64496EEFAD6}"/>
              </a:ext>
            </a:extLst>
          </p:cNvPr>
          <p:cNvSpPr txBox="1"/>
          <p:nvPr/>
        </p:nvSpPr>
        <p:spPr>
          <a:xfrm>
            <a:off x="4375950" y="2967335"/>
            <a:ext cx="706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6132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654E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rgbClr val="271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rgbClr val="65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rgbClr val="65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rgbClr val="AA755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rgbClr val="AA755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154882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기술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rgbClr val="D8C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rgbClr val="D8C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느낀점</a:t>
            </a:r>
            <a:r>
              <a:rPr lang="ko-KR" altLang="en-US" sz="28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및 고찰</a:t>
            </a:r>
          </a:p>
        </p:txBody>
      </p:sp>
    </p:spTree>
    <p:extLst>
      <p:ext uri="{BB962C8B-B14F-4D97-AF65-F5344CB8AC3E}">
        <p14:creationId xmlns:p14="http://schemas.microsoft.com/office/powerpoint/2010/main" val="304498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06A38-0C5D-48C0-86FD-03A1FCFD690A}"/>
              </a:ext>
            </a:extLst>
          </p:cNvPr>
          <p:cNvSpPr txBox="1"/>
          <p:nvPr/>
        </p:nvSpPr>
        <p:spPr>
          <a:xfrm>
            <a:off x="5196114" y="2075543"/>
            <a:ext cx="336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Part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1.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AD2-1358-4B47-B907-D64496EEFAD6}"/>
              </a:ext>
            </a:extLst>
          </p:cNvPr>
          <p:cNvSpPr txBox="1"/>
          <p:nvPr/>
        </p:nvSpPr>
        <p:spPr>
          <a:xfrm>
            <a:off x="4557486" y="3135086"/>
            <a:ext cx="400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  <a:endParaRPr lang="ko-KR" altLang="en-US" sz="5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71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654E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80410" y="156244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68B110-1F58-4FC0-B435-D6E2FA034BA3}"/>
              </a:ext>
            </a:extLst>
          </p:cNvPr>
          <p:cNvSpPr/>
          <p:nvPr/>
        </p:nvSpPr>
        <p:spPr>
          <a:xfrm>
            <a:off x="9052559" y="2734062"/>
            <a:ext cx="2673096" cy="498195"/>
          </a:xfrm>
          <a:prstGeom prst="rect">
            <a:avLst/>
          </a:prstGeom>
          <a:solidFill>
            <a:srgbClr val="DB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타워 디펜스 장르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CACE6E-DA8C-4DBD-ACBD-5BC6BEC8F060}"/>
              </a:ext>
            </a:extLst>
          </p:cNvPr>
          <p:cNvSpPr/>
          <p:nvPr/>
        </p:nvSpPr>
        <p:spPr>
          <a:xfrm>
            <a:off x="9547093" y="4243544"/>
            <a:ext cx="1721551" cy="462181"/>
          </a:xfrm>
          <a:prstGeom prst="rect">
            <a:avLst/>
          </a:prstGeom>
          <a:solidFill>
            <a:srgbClr val="EAE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RPG </a:t>
            </a:r>
            <a:r>
              <a:rPr lang="ko-KR" altLang="en-US" sz="16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요소</a:t>
            </a: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0E2A440C-5C1B-4AAD-8ED2-258875D5D5E1}"/>
              </a:ext>
            </a:extLst>
          </p:cNvPr>
          <p:cNvSpPr/>
          <p:nvPr/>
        </p:nvSpPr>
        <p:spPr>
          <a:xfrm>
            <a:off x="10149996" y="3506810"/>
            <a:ext cx="478222" cy="462181"/>
          </a:xfrm>
          <a:prstGeom prst="plus">
            <a:avLst>
              <a:gd name="adj" fmla="val 43551"/>
            </a:avLst>
          </a:prstGeom>
          <a:solidFill>
            <a:srgbClr val="65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E3166D9A-D63A-41C8-8CB3-28C1CDE0B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56" y="1508753"/>
            <a:ext cx="7725023" cy="43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4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654E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80410" y="156244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31E71A-2E34-4BEF-87A3-0B25C7BC7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16" y="1773309"/>
            <a:ext cx="7131497" cy="3999175"/>
          </a:xfrm>
          <a:prstGeom prst="rect">
            <a:avLst/>
          </a:prstGeom>
        </p:spPr>
      </p:pic>
      <p:pic>
        <p:nvPicPr>
          <p:cNvPr id="15" name="그림 14" descr="텍스트, 전자기기, 계산기, 타이프라이터이(가) 표시된 사진&#10;&#10;자동 생성된 설명">
            <a:extLst>
              <a:ext uri="{FF2B5EF4-FFF2-40B4-BE49-F238E27FC236}">
                <a16:creationId xmlns:a16="http://schemas.microsoft.com/office/drawing/2014/main" id="{0ECD84DA-0B86-436A-8EA2-D0D62E5C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14" y="3969152"/>
            <a:ext cx="4209288" cy="24045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332987-841F-49E9-9C60-C720E049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14" y="1319999"/>
            <a:ext cx="4209288" cy="23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4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654E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80410" y="156244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6A26EC-8654-4BF5-B887-E8FEED2EAFA3}"/>
              </a:ext>
            </a:extLst>
          </p:cNvPr>
          <p:cNvSpPr txBox="1"/>
          <p:nvPr/>
        </p:nvSpPr>
        <p:spPr>
          <a:xfrm>
            <a:off x="1883664" y="378061"/>
            <a:ext cx="24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세부 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173CF-6E95-44BE-AC99-D7397CBF9D0A}"/>
              </a:ext>
            </a:extLst>
          </p:cNvPr>
          <p:cNvSpPr txBox="1"/>
          <p:nvPr/>
        </p:nvSpPr>
        <p:spPr>
          <a:xfrm>
            <a:off x="7324344" y="1018672"/>
            <a:ext cx="24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정건창</a:t>
            </a:r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타워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D8ECC9-27DA-41B5-98B0-D19CDF22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6" y="991951"/>
            <a:ext cx="6406052" cy="36160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F7DD94-2D68-403F-BCA2-6D6D8DA76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49" t="32107" r="31136" b="24855"/>
          <a:stretch/>
        </p:blipFill>
        <p:spPr>
          <a:xfrm>
            <a:off x="1009664" y="4718738"/>
            <a:ext cx="1798320" cy="19830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DB7BFE-D03C-461A-94AD-0F18967856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18" t="34046" r="963" b="-1208"/>
          <a:stretch/>
        </p:blipFill>
        <p:spPr>
          <a:xfrm>
            <a:off x="3179589" y="4719718"/>
            <a:ext cx="3182632" cy="205536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4351D2-931B-49E7-B7BC-40EE2A21BB60}"/>
              </a:ext>
            </a:extLst>
          </p:cNvPr>
          <p:cNvGrpSpPr/>
          <p:nvPr/>
        </p:nvGrpSpPr>
        <p:grpSpPr>
          <a:xfrm>
            <a:off x="7272690" y="1467880"/>
            <a:ext cx="6385096" cy="4406936"/>
            <a:chOff x="7499914" y="2103592"/>
            <a:chExt cx="6385096" cy="440693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33A070-4DBA-424B-AF26-F744676FAAE3}"/>
                </a:ext>
              </a:extLst>
            </p:cNvPr>
            <p:cNvSpPr/>
            <p:nvPr/>
          </p:nvSpPr>
          <p:spPr>
            <a:xfrm>
              <a:off x="7499914" y="2103592"/>
              <a:ext cx="4343545" cy="4406936"/>
            </a:xfrm>
            <a:prstGeom prst="rect">
              <a:avLst/>
            </a:prstGeom>
            <a:solidFill>
              <a:srgbClr val="EAE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271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A9BA38-0017-4442-B542-638DAEDA51B5}"/>
                </a:ext>
              </a:extLst>
            </p:cNvPr>
            <p:cNvSpPr txBox="1"/>
            <p:nvPr/>
          </p:nvSpPr>
          <p:spPr>
            <a:xfrm>
              <a:off x="7785962" y="2395525"/>
              <a:ext cx="6099048" cy="37548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4가지 타워 구현 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병영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궁수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투석기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마법사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타워 건설 UI, 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타워 업그레이드 및 판매 UI,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타워 정보 UI 구현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타워의 적 인식 및 공격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타워 별 투사체 구현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타워 별 애니메이션 구현</a:t>
              </a:r>
            </a:p>
            <a:p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 </a:t>
              </a:r>
              <a:r>
                <a:rPr lang="ko-KR" altLang="en-US" sz="17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타워 특성 (영구적용) </a:t>
              </a:r>
            </a:p>
          </p:txBody>
        </p:sp>
      </p:grpSp>
      <p:pic>
        <p:nvPicPr>
          <p:cNvPr id="29" name="그림 2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5EF6CC9-0970-4128-A6AF-258962C07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890" y="5449829"/>
            <a:ext cx="1097160" cy="121010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1EA578E-1BD1-4C7D-9C9A-2620B0B2B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52" y="5671837"/>
            <a:ext cx="1263975" cy="10299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D91BD25-D346-4B27-A327-0E955E9AE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99" y="5680903"/>
            <a:ext cx="784220" cy="10208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65FB7A1-3DB3-46BC-95AF-68013BC46B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27" y="5663644"/>
            <a:ext cx="912104" cy="100621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F970F40-74BE-4CD3-AD0B-663EA991A8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6"/>
          <a:stretch/>
        </p:blipFill>
        <p:spPr>
          <a:xfrm>
            <a:off x="10634914" y="711202"/>
            <a:ext cx="813374" cy="7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4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654E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80410" y="156244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6A26EC-8654-4BF5-B887-E8FEED2EAFA3}"/>
              </a:ext>
            </a:extLst>
          </p:cNvPr>
          <p:cNvSpPr txBox="1"/>
          <p:nvPr/>
        </p:nvSpPr>
        <p:spPr>
          <a:xfrm>
            <a:off x="1883664" y="378061"/>
            <a:ext cx="24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세부 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173CF-6E95-44BE-AC99-D7397CBF9D0A}"/>
              </a:ext>
            </a:extLst>
          </p:cNvPr>
          <p:cNvSpPr txBox="1"/>
          <p:nvPr/>
        </p:nvSpPr>
        <p:spPr>
          <a:xfrm>
            <a:off x="7324344" y="1018672"/>
            <a:ext cx="24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고지은</a:t>
            </a:r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영웅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4351D2-931B-49E7-B7BC-40EE2A21BB60}"/>
              </a:ext>
            </a:extLst>
          </p:cNvPr>
          <p:cNvGrpSpPr/>
          <p:nvPr/>
        </p:nvGrpSpPr>
        <p:grpSpPr>
          <a:xfrm>
            <a:off x="7272690" y="1467879"/>
            <a:ext cx="6248070" cy="4673363"/>
            <a:chOff x="7499914" y="2103591"/>
            <a:chExt cx="6248070" cy="46733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33A070-4DBA-424B-AF26-F744676FAAE3}"/>
                </a:ext>
              </a:extLst>
            </p:cNvPr>
            <p:cNvSpPr/>
            <p:nvPr/>
          </p:nvSpPr>
          <p:spPr>
            <a:xfrm>
              <a:off x="7499914" y="2103591"/>
              <a:ext cx="4564968" cy="4673363"/>
            </a:xfrm>
            <a:prstGeom prst="rect">
              <a:avLst/>
            </a:prstGeom>
            <a:solidFill>
              <a:srgbClr val="EAE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271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A9BA38-0017-4442-B542-638DAEDA51B5}"/>
                </a:ext>
              </a:extLst>
            </p:cNvPr>
            <p:cNvSpPr txBox="1"/>
            <p:nvPr/>
          </p:nvSpPr>
          <p:spPr>
            <a:xfrm>
              <a:off x="7648936" y="2352896"/>
              <a:ext cx="6099048" cy="4070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이동 구현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5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우클릭으로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이동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정해진 타일만 클릭할 수 있도록 구현</a:t>
              </a:r>
              <a:endParaRPr lang="en-US" altLang="ko-KR" sz="125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0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자동 기본공격 구현</a:t>
              </a:r>
            </a:p>
            <a:p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사거리 안에 몬스터 인식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</a:p>
            <a:p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가장 가까운 몬스터를 타겟팅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이동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기본공격</a:t>
              </a:r>
            </a:p>
            <a:p>
              <a:endParaRPr lang="en-US" altLang="ko-KR" sz="11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스킬 및 스킬 별 </a:t>
              </a:r>
              <a:r>
                <a:rPr lang="ko-KR" altLang="en-US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쿨타임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구현</a:t>
              </a:r>
            </a:p>
            <a:p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스킬 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범위 내 병사들에게 공격력과 체력 버프 적용</a:t>
              </a:r>
            </a:p>
            <a:p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스킬 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체력이 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 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이하가 되면 최대체력의 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20%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회복</a:t>
              </a:r>
            </a:p>
            <a:p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스킬 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병사 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 소환</a:t>
              </a:r>
            </a:p>
            <a:p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스킬 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영웅 주위에 광역</a:t>
              </a:r>
              <a:r>
                <a:rPr lang="en-US" altLang="ko-KR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5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지속 데미지</a:t>
              </a:r>
              <a:endParaRPr lang="en-US" altLang="ko-KR" sz="125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sz="11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영웅 </a:t>
              </a:r>
              <a:r>
                <a:rPr lang="ko-KR" altLang="en-US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스탯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스킬 업그레이드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/UI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05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부활 및 이펙트 구현</a:t>
              </a:r>
            </a:p>
            <a:p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</a:t>
              </a:r>
              <a:r>
                <a:rPr lang="ko-KR" altLang="en-US" sz="16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여러 영웅 구현</a:t>
              </a:r>
              <a:r>
                <a:rPr lang="en-US" altLang="ko-KR" sz="16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</a:t>
              </a:r>
              <a:r>
                <a:rPr lang="en-US" altLang="ko-KR" sz="16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영웅 선택</a:t>
              </a:r>
              <a:endParaRPr lang="ko-KR" altLang="en-US" sz="1700" strike="sngStrike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2130F5D-6B1F-4181-B7A5-DEB3B76BC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4"/>
          <a:stretch/>
        </p:blipFill>
        <p:spPr>
          <a:xfrm>
            <a:off x="10627772" y="716756"/>
            <a:ext cx="813375" cy="751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932E38-E9D2-425D-A9C7-779F7F389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8" y="1049585"/>
            <a:ext cx="6570495" cy="36991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644341-5B24-46F7-8553-430ED2596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76" t="26843" r="19071" b="5560"/>
          <a:stretch/>
        </p:blipFill>
        <p:spPr>
          <a:xfrm>
            <a:off x="425064" y="5023030"/>
            <a:ext cx="1553743" cy="11189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7BE70A-4E60-43F0-AEB6-B3B989331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717" y="5028355"/>
            <a:ext cx="1522728" cy="11136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7F6A9E-FA23-46E1-B55B-6B6F063EBC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5" t="11597" r="4980" b="4295"/>
          <a:stretch/>
        </p:blipFill>
        <p:spPr>
          <a:xfrm>
            <a:off x="4534651" y="5226175"/>
            <a:ext cx="2648714" cy="7961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5C7206B-86B1-4E1C-B7FF-2AA779FA20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29" t="16714" r="7028" b="4848"/>
          <a:stretch/>
        </p:blipFill>
        <p:spPr>
          <a:xfrm>
            <a:off x="3654376" y="5028355"/>
            <a:ext cx="802344" cy="11189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202677-60DD-4B3B-9F83-05A90CA6C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94" y="5346738"/>
            <a:ext cx="1307254" cy="13072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12B2FCA-4675-40F3-80AC-82F95559AD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59" y="6036833"/>
            <a:ext cx="622442" cy="62244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247E8FA-49AC-4AE4-AD8D-514289E7BD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740" y="6036833"/>
            <a:ext cx="609739" cy="62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02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654E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80410" y="156244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6A26EC-8654-4BF5-B887-E8FEED2EAFA3}"/>
              </a:ext>
            </a:extLst>
          </p:cNvPr>
          <p:cNvSpPr txBox="1"/>
          <p:nvPr/>
        </p:nvSpPr>
        <p:spPr>
          <a:xfrm>
            <a:off x="1883664" y="378061"/>
            <a:ext cx="24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세부 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173CF-6E95-44BE-AC99-D7397CBF9D0A}"/>
              </a:ext>
            </a:extLst>
          </p:cNvPr>
          <p:cNvSpPr txBox="1"/>
          <p:nvPr/>
        </p:nvSpPr>
        <p:spPr>
          <a:xfrm>
            <a:off x="7324344" y="1018672"/>
            <a:ext cx="24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이영종</a:t>
            </a:r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몬스터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4351D2-931B-49E7-B7BC-40EE2A21BB60}"/>
              </a:ext>
            </a:extLst>
          </p:cNvPr>
          <p:cNvGrpSpPr/>
          <p:nvPr/>
        </p:nvGrpSpPr>
        <p:grpSpPr>
          <a:xfrm>
            <a:off x="7272690" y="1467880"/>
            <a:ext cx="6385096" cy="4406936"/>
            <a:chOff x="7499914" y="2103592"/>
            <a:chExt cx="6385096" cy="440693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33A070-4DBA-424B-AF26-F744676FAAE3}"/>
                </a:ext>
              </a:extLst>
            </p:cNvPr>
            <p:cNvSpPr/>
            <p:nvPr/>
          </p:nvSpPr>
          <p:spPr>
            <a:xfrm>
              <a:off x="7499914" y="2103592"/>
              <a:ext cx="4440774" cy="4406936"/>
            </a:xfrm>
            <a:prstGeom prst="rect">
              <a:avLst/>
            </a:prstGeom>
            <a:solidFill>
              <a:srgbClr val="EAE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271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A9BA38-0017-4442-B542-638DAEDA51B5}"/>
                </a:ext>
              </a:extLst>
            </p:cNvPr>
            <p:cNvSpPr txBox="1"/>
            <p:nvPr/>
          </p:nvSpPr>
          <p:spPr>
            <a:xfrm>
              <a:off x="7785962" y="2395525"/>
              <a:ext cx="6099048" cy="3739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 타일을 따라 자동으로 이동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도착포인트에 도달하면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라이프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빵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차감되는 것을 구현</a:t>
              </a:r>
            </a:p>
            <a:p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병사 유닛이 감지범위 안에 들어오면 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위치를 추적해 전투실행</a:t>
              </a:r>
            </a:p>
            <a:p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여러 종류의 몬스터 오브젝트를 구현</a:t>
              </a:r>
            </a:p>
            <a:p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사망 시 다이아와 경험치를 드랍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&lt;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요소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</a:t>
              </a:r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인게임에서 무작위 </a:t>
              </a:r>
              <a:r>
                <a:rPr lang="en-US" altLang="ko-KR" sz="16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UFO </a:t>
              </a:r>
              <a:r>
                <a:rPr lang="ko-KR" altLang="en-US" sz="16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등장 이벤트 구현</a:t>
              </a:r>
              <a:endParaRPr lang="en-US" altLang="ko-KR" sz="16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</a:t>
              </a:r>
              <a:r>
                <a:rPr lang="ko-KR" altLang="en-US" sz="14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 시 사라지며 재화를 드랍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E963F78-5EBA-4274-95CE-F6541A8AA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7"/>
          <a:stretch/>
        </p:blipFill>
        <p:spPr>
          <a:xfrm>
            <a:off x="10561321" y="622035"/>
            <a:ext cx="876970" cy="852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8361FD-C046-4438-B679-88F9A57C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09" y="1105966"/>
            <a:ext cx="6167306" cy="34856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E3C04B-1C4A-4D8C-A28F-B8C24B2F2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53" y="4850600"/>
            <a:ext cx="1124624" cy="13831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9AA5A2-9664-4A4E-A41B-1A63901CC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296" y="4826503"/>
            <a:ext cx="1590813" cy="140725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FACE13F-263F-4234-9E3A-814A595BF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572" y="4826503"/>
            <a:ext cx="1876341" cy="1407256"/>
          </a:xfrm>
          <a:prstGeom prst="rect">
            <a:avLst/>
          </a:prstGeom>
        </p:spPr>
      </p:pic>
      <p:pic>
        <p:nvPicPr>
          <p:cNvPr id="39" name="그림 38" descr="텍스트, 플레이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82512DB2-EBFB-4E48-B7B0-8182DE852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992" y="5260852"/>
            <a:ext cx="1463025" cy="14630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D96AD8A-3484-4D38-87F0-20DB20F97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10" y="5846035"/>
            <a:ext cx="760124" cy="76012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F80EA5E-A2C9-4503-943E-F072A6D626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812" y="5848659"/>
            <a:ext cx="752542" cy="75254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0DDF8-274C-4658-A6C1-3AD6859B90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27" y="5791251"/>
            <a:ext cx="820111" cy="80994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373CB6A-86CA-4705-B7BF-5EBEC91D3D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87" y="5791252"/>
            <a:ext cx="817529" cy="80994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EEB7626-FC98-473F-915F-C3B9EDEE6F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33" y="1027831"/>
            <a:ext cx="462642" cy="6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0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rgbClr val="654E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65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80410" y="156244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6A26EC-8654-4BF5-B887-E8FEED2EAFA3}"/>
              </a:ext>
            </a:extLst>
          </p:cNvPr>
          <p:cNvSpPr txBox="1"/>
          <p:nvPr/>
        </p:nvSpPr>
        <p:spPr>
          <a:xfrm>
            <a:off x="1883664" y="378061"/>
            <a:ext cx="24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세부 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173CF-6E95-44BE-AC99-D7397CBF9D0A}"/>
              </a:ext>
            </a:extLst>
          </p:cNvPr>
          <p:cNvSpPr txBox="1"/>
          <p:nvPr/>
        </p:nvSpPr>
        <p:spPr>
          <a:xfrm>
            <a:off x="7324344" y="1018672"/>
            <a:ext cx="2459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7372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박유진</a:t>
            </a:r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/ </a:t>
            </a:r>
            <a:r>
              <a:rPr lang="ko-KR" altLang="en-US" sz="1400" dirty="0">
                <a:solidFill>
                  <a:srgbClr val="654E3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4351D2-931B-49E7-B7BC-40EE2A21BB60}"/>
              </a:ext>
            </a:extLst>
          </p:cNvPr>
          <p:cNvGrpSpPr/>
          <p:nvPr/>
        </p:nvGrpSpPr>
        <p:grpSpPr>
          <a:xfrm>
            <a:off x="7301408" y="1432393"/>
            <a:ext cx="6424231" cy="4815780"/>
            <a:chOff x="7499914" y="2103592"/>
            <a:chExt cx="6424231" cy="481578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33A070-4DBA-424B-AF26-F744676FAAE3}"/>
                </a:ext>
              </a:extLst>
            </p:cNvPr>
            <p:cNvSpPr/>
            <p:nvPr/>
          </p:nvSpPr>
          <p:spPr>
            <a:xfrm>
              <a:off x="7499914" y="2103592"/>
              <a:ext cx="4440774" cy="4815780"/>
            </a:xfrm>
            <a:prstGeom prst="rect">
              <a:avLst/>
            </a:prstGeom>
            <a:solidFill>
              <a:srgbClr val="EAE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271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A9BA38-0017-4442-B542-638DAEDA51B5}"/>
                </a:ext>
              </a:extLst>
            </p:cNvPr>
            <p:cNvSpPr txBox="1"/>
            <p:nvPr/>
          </p:nvSpPr>
          <p:spPr>
            <a:xfrm>
              <a:off x="7825097" y="2267890"/>
              <a:ext cx="6099048" cy="4539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메인메뉴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스토리창 </a:t>
              </a:r>
              <a:r>
                <a:rPr lang="en-US" altLang="ko-KR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스테이지 선택창 </a:t>
              </a:r>
              <a:r>
                <a:rPr lang="en-US" altLang="ko-KR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영웅 </a:t>
              </a:r>
              <a:r>
                <a:rPr lang="ko-KR" altLang="en-US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정보창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타워 </a:t>
              </a:r>
              <a:r>
                <a:rPr lang="ko-KR" altLang="en-US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스킬창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 </a:t>
              </a:r>
              <a:r>
                <a:rPr lang="ko-KR" altLang="en-US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인게임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</a:t>
              </a:r>
              <a:endParaRPr lang="en-US" altLang="ko-KR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 </a:t>
              </a:r>
              <a:r>
                <a:rPr lang="en-US" altLang="ko-KR" sz="1700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bgm</a:t>
              </a:r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 구현</a:t>
              </a:r>
            </a:p>
            <a:p>
              <a:endParaRPr lang="ko-KR" altLang="en-US" sz="1700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 </a:t>
              </a:r>
              <a:r>
                <a:rPr lang="ko-KR" altLang="en-US" sz="17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스테이지 추가</a:t>
              </a: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 </a:t>
              </a:r>
              <a:r>
                <a:rPr lang="ko-KR" altLang="en-US" sz="17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영웅 </a:t>
              </a:r>
              <a:r>
                <a:rPr lang="en-US" altLang="ko-KR" sz="1700" strike="sngStrike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r>
                <a:rPr lang="en-US" altLang="ko-KR" sz="17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7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</a:p>
            <a:p>
              <a:r>
                <a:rPr lang="en-US" altLang="ko-KR" sz="1700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  </a:t>
              </a:r>
              <a:r>
                <a:rPr lang="ko-KR" altLang="en-US" sz="17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타워 특성 </a:t>
              </a:r>
              <a:r>
                <a:rPr lang="en-US" altLang="ko-KR" sz="1700" strike="sngStrike" dirty="0" err="1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r>
                <a:rPr lang="en-US" altLang="ko-KR" sz="17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700" strike="sngStrike" dirty="0">
                  <a:solidFill>
                    <a:srgbClr val="47372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  <a:endParaRPr lang="ko-KR" altLang="en-US" sz="1600" strike="sngStrike" dirty="0">
                <a:solidFill>
                  <a:srgbClr val="47372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5EF3760-625B-4300-866E-12B77EFB1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2"/>
          <a:stretch/>
        </p:blipFill>
        <p:spPr>
          <a:xfrm>
            <a:off x="10597896" y="609828"/>
            <a:ext cx="909195" cy="830620"/>
          </a:xfrm>
          <a:prstGeom prst="rect">
            <a:avLst/>
          </a:prstGeom>
        </p:spPr>
      </p:pic>
      <p:pic>
        <p:nvPicPr>
          <p:cNvPr id="6" name="그림 5" descr="텍스트, 전자기기, 계산기, 타이프라이터이(가) 표시된 사진&#10;&#10;자동 생성된 설명">
            <a:extLst>
              <a:ext uri="{FF2B5EF4-FFF2-40B4-BE49-F238E27FC236}">
                <a16:creationId xmlns:a16="http://schemas.microsoft.com/office/drawing/2014/main" id="{AA0C2D3F-1C10-4325-862C-48CBC1A7C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63" y="2899181"/>
            <a:ext cx="3221057" cy="1840029"/>
          </a:xfrm>
          <a:prstGeom prst="rect">
            <a:avLst/>
          </a:prstGeom>
        </p:spPr>
      </p:pic>
      <p:pic>
        <p:nvPicPr>
          <p:cNvPr id="11" name="그림 10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1AA6E841-657F-4279-9390-0A1552A3C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8" y="985577"/>
            <a:ext cx="3228958" cy="18212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7F8756-E7B8-484F-AC8A-94BDB13C9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8" y="2917919"/>
            <a:ext cx="3235025" cy="1821293"/>
          </a:xfrm>
          <a:prstGeom prst="rect">
            <a:avLst/>
          </a:prstGeom>
        </p:spPr>
      </p:pic>
      <p:pic>
        <p:nvPicPr>
          <p:cNvPr id="17" name="그림 16" descr="텍스트, 장치, 조종판이(가) 표시된 사진&#10;&#10;자동 생성된 설명">
            <a:extLst>
              <a:ext uri="{FF2B5EF4-FFF2-40B4-BE49-F238E27FC236}">
                <a16:creationId xmlns:a16="http://schemas.microsoft.com/office/drawing/2014/main" id="{BFA2DAC1-616F-4C45-837F-F22F99D37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1" y="4886837"/>
            <a:ext cx="3198925" cy="180570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58B7A4-0DCD-415D-9DD6-1FC646875D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035" y="4886837"/>
            <a:ext cx="3198925" cy="17577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E7DB44-22A0-4150-8E86-9C32C442E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506" y="969385"/>
            <a:ext cx="3219658" cy="18106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4A5252C-1359-4F4E-B29D-35E0F87B0D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168" y="5513797"/>
            <a:ext cx="1016991" cy="10169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712C5AC-961C-46B3-8175-BC4AB63353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607" y="5941180"/>
            <a:ext cx="502209" cy="5022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C8F77FB-FD50-4580-84E0-3330F49823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456" y="5035919"/>
            <a:ext cx="880302" cy="8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540</Words>
  <Application>Microsoft Office PowerPoint</Application>
  <PresentationFormat>와이드스크린</PresentationFormat>
  <Paragraphs>139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HY헤드라인M</vt:lpstr>
      <vt:lpstr>나눔바른고딕</vt:lpstr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고가은</dc:creator>
  <cp:lastModifiedBy>고가은</cp:lastModifiedBy>
  <cp:revision>36</cp:revision>
  <dcterms:created xsi:type="dcterms:W3CDTF">2022-04-16T13:10:25Z</dcterms:created>
  <dcterms:modified xsi:type="dcterms:W3CDTF">2022-05-02T11:55:43Z</dcterms:modified>
</cp:coreProperties>
</file>